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21BD6B-8702-6977-A0CC-CEFC4BB32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3B2F8A8-E71E-A29F-BEED-03B4827B7D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5A3009-745A-D341-A166-C3BE529C7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06B-DA14-4E33-9791-66D6B82621FF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F6881C-CD3B-495F-7148-ADF1A7B62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3BAEC6-3088-D261-5FDC-0304FA0E0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11ED-EBB3-40D1-8A5C-F1CA4B8CF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656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257C90-C293-E903-2ECF-8D65B72F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15955C3-2FE9-EE42-0D0D-B38344154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6586E9-C32D-F2CF-8E73-1B05B6EB2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06B-DA14-4E33-9791-66D6B82621FF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7EE531-E45F-E6D9-7068-F0CBE25E5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A70405-DD33-DBBF-F52D-91041285A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11ED-EBB3-40D1-8A5C-F1CA4B8CF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60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3C7E7C7-7DD4-2D0D-F3F2-FBE9B0C73F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C28F43-1588-C67E-3990-A64B242FC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6D4922-1F97-6E2A-B63B-46580CFC6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06B-DA14-4E33-9791-66D6B82621FF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BB8308-78A5-614C-91DE-6ED87BC00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B0AB59-77CA-086D-90E9-DCF7C0B61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11ED-EBB3-40D1-8A5C-F1CA4B8CF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70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EE382C-D333-6B26-9F2F-4368C4C03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B2D02E-D3BD-D4CF-CA84-849E63E6B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60983B-04C3-7929-EB88-263B0FC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06B-DA14-4E33-9791-66D6B82621FF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2614C0-98CD-9CC5-5016-01BE73CFA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EAD79F-9A43-C557-9B9F-BE3E14CE3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11ED-EBB3-40D1-8A5C-F1CA4B8CF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248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FDEAB6-1CFE-06CC-CE42-6F5CC9DDA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02A820-0D32-6722-3DED-CE05F54FC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24F498-619A-F86B-EC3C-DC8AFF303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06B-DA14-4E33-9791-66D6B82621FF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BB833D-9B83-B418-4439-3896F5D35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A932E3-8DA6-CC16-6855-87952EA68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11ED-EBB3-40D1-8A5C-F1CA4B8CF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71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99ADA8-48F8-BBBD-1F52-80338EF3A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89A473-5FBA-09AE-ACF1-C07AB0C752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6E47A18-1E6B-7087-774D-14BD15E62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8CF5B2-7620-12B4-0364-9E245D6D7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06B-DA14-4E33-9791-66D6B82621FF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C457EA-0B0E-7291-9C83-F2339275D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83AFD85-E51B-4358-CABB-C8732E8D6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11ED-EBB3-40D1-8A5C-F1CA4B8CF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31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B3587-8B6D-4C48-5095-25359AAC9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EAFA72-3CDA-2041-8EB2-EF4915DA9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4CD2584-B542-0B2C-D601-990C2873A5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456C86E-F6FF-5A33-62BB-97F2C99C19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49194C1-3611-9D57-7678-3798A3CA11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67AA4B9-8CF3-883C-32BC-01AC84FE5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06B-DA14-4E33-9791-66D6B82621FF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15B6E50-9B19-9E5C-6400-E247D3156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8F5A616-033E-D650-7F18-110B2D18A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11ED-EBB3-40D1-8A5C-F1CA4B8CF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132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03FEC5-EF53-28EB-13D8-657999C55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211CEB2-72CC-DEB5-9976-1EF654005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06B-DA14-4E33-9791-66D6B82621FF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1AAFCA5-E585-1491-9C69-41FD2496D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D5E22E8-A608-10EE-0342-0903959B9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11ED-EBB3-40D1-8A5C-F1CA4B8CF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783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FB71BB3-28B7-C046-8F7B-EBA9AC9C2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06B-DA14-4E33-9791-66D6B82621FF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F1C1A9-9196-4BFF-96B8-525A989E4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6773072-27C6-EF1D-98FE-989CD67AE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11ED-EBB3-40D1-8A5C-F1CA4B8CF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96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D0EA5E-02FC-339C-80FD-E359404A2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0CF7A2-7D47-380E-465C-01C964CC9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819BBA0-A9CF-64D4-F0A3-7917D18DE1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0CA9E0-1CFA-5E2B-E40D-4F15594CA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06B-DA14-4E33-9791-66D6B82621FF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5652DE-4F19-A80C-D527-5A8BA8934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B97A3F-E585-DD83-C9B3-5B7EC1319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11ED-EBB3-40D1-8A5C-F1CA4B8CF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662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F99879-04E6-30DA-6B90-88823EABF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CC98021-A7D0-F8EA-053E-8CBCE26716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D1BD641-AF2B-C72B-DC16-A348CB344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49F0E9-9487-AB18-8092-F8DCCA565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06B-DA14-4E33-9791-66D6B82621FF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1220722-7814-FDDC-862F-A41D4FB2A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D5B1F22-94BC-D83A-1A94-F9BF1126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11ED-EBB3-40D1-8A5C-F1CA4B8CF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849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9BC04F-5C48-FD77-93F2-42F0212A7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E717ED-AEA5-6DE2-7CDA-F1A58DC58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D461FD-436A-B5E8-759F-0F9503BE69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4606B-DA14-4E33-9791-66D6B82621FF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2AD61D-82F5-C2FE-99F8-07E467A4ED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B1E955-DEAC-C9BB-FB6D-8FC25227FA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F11ED-EBB3-40D1-8A5C-F1CA4B8CF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210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26" Type="http://schemas.openxmlformats.org/officeDocument/2006/relationships/image" Target="../media/image24.svg"/><Relationship Id="rId39" Type="http://schemas.openxmlformats.org/officeDocument/2006/relationships/image" Target="../media/image37.png"/><Relationship Id="rId21" Type="http://schemas.openxmlformats.org/officeDocument/2006/relationships/image" Target="../media/image19.png"/><Relationship Id="rId34" Type="http://schemas.openxmlformats.org/officeDocument/2006/relationships/image" Target="../media/image32.svg"/><Relationship Id="rId42" Type="http://schemas.openxmlformats.org/officeDocument/2006/relationships/image" Target="../media/image40.svg"/><Relationship Id="rId47" Type="http://schemas.openxmlformats.org/officeDocument/2006/relationships/image" Target="../media/image45.png"/><Relationship Id="rId50" Type="http://schemas.openxmlformats.org/officeDocument/2006/relationships/image" Target="../media/image48.svg"/><Relationship Id="rId55" Type="http://schemas.openxmlformats.org/officeDocument/2006/relationships/image" Target="../media/image53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6" Type="http://schemas.openxmlformats.org/officeDocument/2006/relationships/image" Target="../media/image14.svg"/><Relationship Id="rId29" Type="http://schemas.openxmlformats.org/officeDocument/2006/relationships/image" Target="../media/image27.png"/><Relationship Id="rId11" Type="http://schemas.openxmlformats.org/officeDocument/2006/relationships/image" Target="../media/image9.png"/><Relationship Id="rId24" Type="http://schemas.openxmlformats.org/officeDocument/2006/relationships/image" Target="../media/image22.svg"/><Relationship Id="rId32" Type="http://schemas.openxmlformats.org/officeDocument/2006/relationships/image" Target="../media/image30.svg"/><Relationship Id="rId37" Type="http://schemas.openxmlformats.org/officeDocument/2006/relationships/image" Target="../media/image35.png"/><Relationship Id="rId40" Type="http://schemas.openxmlformats.org/officeDocument/2006/relationships/image" Target="../media/image38.svg"/><Relationship Id="rId45" Type="http://schemas.openxmlformats.org/officeDocument/2006/relationships/image" Target="../media/image43.png"/><Relationship Id="rId53" Type="http://schemas.openxmlformats.org/officeDocument/2006/relationships/image" Target="../media/image51.png"/><Relationship Id="rId58" Type="http://schemas.openxmlformats.org/officeDocument/2006/relationships/image" Target="../media/image56.svg"/><Relationship Id="rId5" Type="http://schemas.openxmlformats.org/officeDocument/2006/relationships/image" Target="../media/image3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svg"/><Relationship Id="rId27" Type="http://schemas.openxmlformats.org/officeDocument/2006/relationships/image" Target="../media/image25.png"/><Relationship Id="rId30" Type="http://schemas.openxmlformats.org/officeDocument/2006/relationships/image" Target="../media/image28.svg"/><Relationship Id="rId35" Type="http://schemas.openxmlformats.org/officeDocument/2006/relationships/image" Target="../media/image33.png"/><Relationship Id="rId43" Type="http://schemas.openxmlformats.org/officeDocument/2006/relationships/image" Target="../media/image41.png"/><Relationship Id="rId48" Type="http://schemas.openxmlformats.org/officeDocument/2006/relationships/image" Target="../media/image46.svg"/><Relationship Id="rId56" Type="http://schemas.openxmlformats.org/officeDocument/2006/relationships/image" Target="../media/image54.svg"/><Relationship Id="rId8" Type="http://schemas.openxmlformats.org/officeDocument/2006/relationships/image" Target="../media/image6.svg"/><Relationship Id="rId51" Type="http://schemas.openxmlformats.org/officeDocument/2006/relationships/image" Target="../media/image49.png"/><Relationship Id="rId3" Type="http://schemas.microsoft.com/office/2007/relationships/hdphoto" Target="../media/hdphoto1.wdp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svg"/><Relationship Id="rId46" Type="http://schemas.openxmlformats.org/officeDocument/2006/relationships/image" Target="../media/image44.svg"/><Relationship Id="rId20" Type="http://schemas.openxmlformats.org/officeDocument/2006/relationships/image" Target="../media/image18.svg"/><Relationship Id="rId41" Type="http://schemas.openxmlformats.org/officeDocument/2006/relationships/image" Target="../media/image39.png"/><Relationship Id="rId54" Type="http://schemas.openxmlformats.org/officeDocument/2006/relationships/image" Target="../media/image52.sv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sv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svg"/><Relationship Id="rId36" Type="http://schemas.openxmlformats.org/officeDocument/2006/relationships/image" Target="../media/image34.svg"/><Relationship Id="rId49" Type="http://schemas.openxmlformats.org/officeDocument/2006/relationships/image" Target="../media/image47.png"/><Relationship Id="rId57" Type="http://schemas.openxmlformats.org/officeDocument/2006/relationships/image" Target="../media/image55.png"/><Relationship Id="rId10" Type="http://schemas.openxmlformats.org/officeDocument/2006/relationships/image" Target="../media/image8.svg"/><Relationship Id="rId31" Type="http://schemas.openxmlformats.org/officeDocument/2006/relationships/image" Target="../media/image29.png"/><Relationship Id="rId44" Type="http://schemas.openxmlformats.org/officeDocument/2006/relationships/image" Target="../media/image42.svg"/><Relationship Id="rId52" Type="http://schemas.openxmlformats.org/officeDocument/2006/relationships/image" Target="../media/image5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5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275294"/>
          </a:xfrm>
          <a:prstGeom prst="rect">
            <a:avLst/>
          </a:prstGeom>
        </p:spPr>
      </p:pic>
      <p:grpSp>
        <p:nvGrpSpPr>
          <p:cNvPr id="52" name="Группа 51"/>
          <p:cNvGrpSpPr/>
          <p:nvPr/>
        </p:nvGrpSpPr>
        <p:grpSpPr>
          <a:xfrm>
            <a:off x="1940052" y="1312745"/>
            <a:ext cx="8311896" cy="4561373"/>
            <a:chOff x="1819656" y="1399853"/>
            <a:chExt cx="8311896" cy="4561373"/>
          </a:xfrm>
        </p:grpSpPr>
        <p:pic>
          <p:nvPicPr>
            <p:cNvPr id="4" name="Image 0" descr="preencoded.png"/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8379650" y="1399853"/>
              <a:ext cx="1751902" cy="451450"/>
            </a:xfrm>
            <a:prstGeom prst="rect">
              <a:avLst/>
            </a:prstGeom>
          </p:spPr>
        </p:pic>
        <p:pic>
          <p:nvPicPr>
            <p:cNvPr id="5" name="Image 1" descr="preencoded.png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3638931" y="1408176"/>
              <a:ext cx="866877" cy="333475"/>
            </a:xfrm>
            <a:prstGeom prst="rect">
              <a:avLst/>
            </a:prstGeom>
          </p:spPr>
        </p:pic>
        <p:pic>
          <p:nvPicPr>
            <p:cNvPr id="6" name="Image 2" descr="preencoded.png"/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>
            <a:xfrm>
              <a:off x="3610356" y="1865376"/>
              <a:ext cx="3159891" cy="3379062"/>
            </a:xfrm>
            <a:prstGeom prst="rect">
              <a:avLst/>
            </a:prstGeom>
          </p:spPr>
        </p:pic>
        <p:pic>
          <p:nvPicPr>
            <p:cNvPr id="7" name="Image 3" descr="preencoded.png"/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3581781" y="1722501"/>
              <a:ext cx="3356958" cy="3574683"/>
            </a:xfrm>
            <a:prstGeom prst="rect">
              <a:avLst/>
            </a:prstGeom>
          </p:spPr>
        </p:pic>
        <p:pic>
          <p:nvPicPr>
            <p:cNvPr id="8" name="Image 4" descr="preencoded.png"/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rcRect/>
            <a:stretch/>
          </p:blipFill>
          <p:spPr>
            <a:xfrm>
              <a:off x="3848481" y="2303526"/>
              <a:ext cx="10120" cy="2977214"/>
            </a:xfrm>
            <a:prstGeom prst="rect">
              <a:avLst/>
            </a:prstGeom>
          </p:spPr>
        </p:pic>
        <p:pic>
          <p:nvPicPr>
            <p:cNvPr id="9" name="Image 5" descr="preencoded.png"/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rcRect/>
            <a:stretch/>
          </p:blipFill>
          <p:spPr>
            <a:xfrm>
              <a:off x="4467606" y="2808351"/>
              <a:ext cx="10120" cy="2481011"/>
            </a:xfrm>
            <a:prstGeom prst="rect">
              <a:avLst/>
            </a:prstGeom>
          </p:spPr>
        </p:pic>
        <p:pic>
          <p:nvPicPr>
            <p:cNvPr id="10" name="Image 6" descr="preencoded.png"/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rcRect/>
            <a:stretch/>
          </p:blipFill>
          <p:spPr>
            <a:xfrm>
              <a:off x="5229606" y="3694176"/>
              <a:ext cx="10120" cy="1589873"/>
            </a:xfrm>
            <a:prstGeom prst="rect">
              <a:avLst/>
            </a:prstGeom>
          </p:spPr>
        </p:pic>
        <p:pic>
          <p:nvPicPr>
            <p:cNvPr id="11" name="Image 7" descr="preencoded.png"/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rcRect/>
            <a:stretch/>
          </p:blipFill>
          <p:spPr>
            <a:xfrm>
              <a:off x="5896356" y="4360926"/>
              <a:ext cx="10120" cy="921518"/>
            </a:xfrm>
            <a:prstGeom prst="rect">
              <a:avLst/>
            </a:prstGeom>
          </p:spPr>
        </p:pic>
        <p:pic>
          <p:nvPicPr>
            <p:cNvPr id="12" name="Image 8" descr="preencoded.png"/>
            <p:cNvPicPr>
              <a:picLocks noChangeAspect="1"/>
            </p:cNvPicPr>
            <p:nvPr/>
          </p:nvPicPr>
          <p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rcRect/>
            <a:stretch/>
          </p:blipFill>
          <p:spPr>
            <a:xfrm>
              <a:off x="4810506" y="2055876"/>
              <a:ext cx="20259" cy="465823"/>
            </a:xfrm>
            <a:prstGeom prst="rect">
              <a:avLst/>
            </a:prstGeom>
          </p:spPr>
        </p:pic>
        <p:pic>
          <p:nvPicPr>
            <p:cNvPr id="13" name="Image 9" descr="preencoded.png"/>
            <p:cNvPicPr>
              <a:picLocks noChangeAspect="1"/>
            </p:cNvPicPr>
            <p:nvPr/>
          </p:nvPicPr>
          <p:blipFill>
            <a:blip r:embed="rId21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rcRect/>
            <a:stretch/>
          </p:blipFill>
          <p:spPr>
            <a:xfrm>
              <a:off x="4067556" y="1732026"/>
              <a:ext cx="20259" cy="293670"/>
            </a:xfrm>
            <a:prstGeom prst="rect">
              <a:avLst/>
            </a:prstGeom>
          </p:spPr>
        </p:pic>
        <p:pic>
          <p:nvPicPr>
            <p:cNvPr id="14" name="Image 10" descr="preencoded.png"/>
            <p:cNvPicPr>
              <a:picLocks noChangeAspect="1"/>
            </p:cNvPicPr>
            <p:nvPr/>
          </p:nvPicPr>
          <p:blipFill>
            <a:blip r:embed="rId23">
              <a:extLs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rcRect/>
            <a:stretch/>
          </p:blipFill>
          <p:spPr>
            <a:xfrm>
              <a:off x="4686681" y="1408176"/>
              <a:ext cx="3159491" cy="847825"/>
            </a:xfrm>
            <a:prstGeom prst="rect">
              <a:avLst/>
            </a:prstGeom>
          </p:spPr>
        </p:pic>
        <p:pic>
          <p:nvPicPr>
            <p:cNvPr id="15" name="Image 11" descr="preencoded.png"/>
            <p:cNvPicPr>
              <a:picLocks noChangeAspect="1"/>
            </p:cNvPicPr>
            <p:nvPr/>
          </p:nvPicPr>
          <p:blipFill>
            <a:blip r:embed="rId25">
              <a:extLst>
                <a:ext uri="{96DAC541-7B7A-43D3-8B79-37D633B846F1}">
                  <asvg:svgBlip xmlns:asvg="http://schemas.microsoft.com/office/drawing/2016/SVG/main" r:embed="rId26"/>
                </a:ext>
              </a:extLst>
            </a:blip>
            <a:srcRect/>
            <a:stretch/>
          </p:blipFill>
          <p:spPr>
            <a:xfrm>
              <a:off x="5820156" y="2313051"/>
              <a:ext cx="4311396" cy="1705075"/>
            </a:xfrm>
            <a:prstGeom prst="rect">
              <a:avLst/>
            </a:prstGeom>
          </p:spPr>
        </p:pic>
        <p:pic>
          <p:nvPicPr>
            <p:cNvPr id="16" name="Image 12" descr="preencoded.png"/>
            <p:cNvPicPr>
              <a:picLocks noChangeAspect="1"/>
            </p:cNvPicPr>
            <p:nvPr/>
          </p:nvPicPr>
          <p:blipFill>
            <a:blip r:embed="rId27">
              <a:extLst>
                <a:ext uri="{96DAC541-7B7A-43D3-8B79-37D633B846F1}">
                  <asvg:svgBlip xmlns:asvg="http://schemas.microsoft.com/office/drawing/2016/SVG/main" r:embed="rId28"/>
                </a:ext>
              </a:extLst>
            </a:blip>
            <a:srcRect/>
            <a:stretch/>
          </p:blipFill>
          <p:spPr>
            <a:xfrm>
              <a:off x="7058406" y="4084701"/>
              <a:ext cx="2870329" cy="1876525"/>
            </a:xfrm>
            <a:prstGeom prst="rect">
              <a:avLst/>
            </a:prstGeom>
          </p:spPr>
        </p:pic>
        <p:pic>
          <p:nvPicPr>
            <p:cNvPr id="17" name="Image 13" descr="preencoded.png"/>
            <p:cNvPicPr>
              <a:picLocks noChangeAspect="1"/>
            </p:cNvPicPr>
            <p:nvPr/>
          </p:nvPicPr>
          <p:blipFill>
            <a:blip r:embed="rId29">
              <a:extLst>
                <a:ext uri="{96DAC541-7B7A-43D3-8B79-37D633B846F1}">
                  <asvg:svgBlip xmlns:asvg="http://schemas.microsoft.com/office/drawing/2016/SVG/main" r:embed="rId30"/>
                </a:ext>
              </a:extLst>
            </a:blip>
            <a:srcRect/>
            <a:stretch/>
          </p:blipFill>
          <p:spPr>
            <a:xfrm>
              <a:off x="3762756" y="2027301"/>
              <a:ext cx="619227" cy="333475"/>
            </a:xfrm>
            <a:prstGeom prst="rect">
              <a:avLst/>
            </a:prstGeom>
          </p:spPr>
        </p:pic>
        <p:pic>
          <p:nvPicPr>
            <p:cNvPr id="18" name="Image 14" descr="preencoded.png"/>
            <p:cNvPicPr>
              <a:picLocks noChangeAspect="1"/>
            </p:cNvPicPr>
            <p:nvPr/>
          </p:nvPicPr>
          <p:blipFill>
            <a:blip r:embed="rId31">
              <a:extLst>
                <a:ext uri="{96DAC541-7B7A-43D3-8B79-37D633B846F1}">
                  <asvg:svgBlip xmlns:asvg="http://schemas.microsoft.com/office/drawing/2016/SVG/main" r:embed="rId32"/>
                </a:ext>
              </a:extLst>
            </a:blip>
            <a:srcRect/>
            <a:stretch/>
          </p:blipFill>
          <p:spPr>
            <a:xfrm>
              <a:off x="2848356" y="1979676"/>
              <a:ext cx="697827" cy="423912"/>
            </a:xfrm>
            <a:prstGeom prst="rect">
              <a:avLst/>
            </a:prstGeom>
          </p:spPr>
        </p:pic>
        <p:pic>
          <p:nvPicPr>
            <p:cNvPr id="19" name="Image 15" descr="preencoded.png"/>
            <p:cNvPicPr>
              <a:picLocks noChangeAspect="1"/>
            </p:cNvPicPr>
            <p:nvPr/>
          </p:nvPicPr>
          <p:blipFill>
            <a:blip r:embed="rId33">
              <a:extLst>
                <a:ext uri="{96DAC541-7B7A-43D3-8B79-37D633B846F1}">
                  <asvg:svgBlip xmlns:asvg="http://schemas.microsoft.com/office/drawing/2016/SVG/main" r:embed="rId34"/>
                </a:ext>
              </a:extLst>
            </a:blip>
            <a:srcRect/>
            <a:stretch/>
          </p:blipFill>
          <p:spPr>
            <a:xfrm>
              <a:off x="2848356" y="2484501"/>
              <a:ext cx="697827" cy="423912"/>
            </a:xfrm>
            <a:prstGeom prst="rect">
              <a:avLst/>
            </a:prstGeom>
          </p:spPr>
        </p:pic>
        <p:pic>
          <p:nvPicPr>
            <p:cNvPr id="20" name="Image 16" descr="preencoded.png"/>
            <p:cNvPicPr>
              <a:picLocks noChangeAspect="1"/>
            </p:cNvPicPr>
            <p:nvPr/>
          </p:nvPicPr>
          <p:blipFill>
            <a:blip r:embed="rId35">
              <a:extLst>
                <a:ext uri="{96DAC541-7B7A-43D3-8B79-37D633B846F1}">
                  <asvg:svgBlip xmlns:asvg="http://schemas.microsoft.com/office/drawing/2016/SVG/main" r:embed="rId36"/>
                </a:ext>
              </a:extLst>
            </a:blip>
            <a:srcRect/>
            <a:stretch/>
          </p:blipFill>
          <p:spPr>
            <a:xfrm>
              <a:off x="2848356" y="3370326"/>
              <a:ext cx="697827" cy="423912"/>
            </a:xfrm>
            <a:prstGeom prst="rect">
              <a:avLst/>
            </a:prstGeom>
          </p:spPr>
        </p:pic>
        <p:pic>
          <p:nvPicPr>
            <p:cNvPr id="21" name="Image 17" descr="preencoded.png"/>
            <p:cNvPicPr>
              <a:picLocks noChangeAspect="1"/>
            </p:cNvPicPr>
            <p:nvPr/>
          </p:nvPicPr>
          <p:blipFill>
            <a:blip r:embed="rId37">
              <a:extLst>
                <a:ext uri="{96DAC541-7B7A-43D3-8B79-37D633B846F1}">
                  <asvg:svgBlip xmlns:asvg="http://schemas.microsoft.com/office/drawing/2016/SVG/main" r:embed="rId38"/>
                </a:ext>
              </a:extLst>
            </a:blip>
            <a:srcRect/>
            <a:stretch/>
          </p:blipFill>
          <p:spPr>
            <a:xfrm>
              <a:off x="2848356" y="4018026"/>
              <a:ext cx="697827" cy="423912"/>
            </a:xfrm>
            <a:prstGeom prst="rect">
              <a:avLst/>
            </a:prstGeom>
          </p:spPr>
        </p:pic>
        <p:pic>
          <p:nvPicPr>
            <p:cNvPr id="22" name="Image 18" descr="preencoded.png"/>
            <p:cNvPicPr>
              <a:picLocks noChangeAspect="1"/>
            </p:cNvPicPr>
            <p:nvPr/>
          </p:nvPicPr>
          <p:blipFill>
            <a:blip r:embed="rId39">
              <a:extLst>
                <a:ext uri="{96DAC541-7B7A-43D3-8B79-37D633B846F1}">
                  <asvg:svgBlip xmlns:asvg="http://schemas.microsoft.com/office/drawing/2016/SVG/main" r:embed="rId40"/>
                </a:ext>
              </a:extLst>
            </a:blip>
            <a:srcRect/>
            <a:stretch/>
          </p:blipFill>
          <p:spPr>
            <a:xfrm>
              <a:off x="4162806" y="2522601"/>
              <a:ext cx="847827" cy="333475"/>
            </a:xfrm>
            <a:prstGeom prst="rect">
              <a:avLst/>
            </a:prstGeom>
          </p:spPr>
        </p:pic>
        <p:pic>
          <p:nvPicPr>
            <p:cNvPr id="23" name="Image 19" descr="preencoded.png"/>
            <p:cNvPicPr>
              <a:picLocks noChangeAspect="1"/>
            </p:cNvPicPr>
            <p:nvPr/>
          </p:nvPicPr>
          <p:blipFill>
            <a:blip r:embed="rId41">
              <a:extLst>
                <a:ext uri="{96DAC541-7B7A-43D3-8B79-37D633B846F1}">
                  <asvg:svgBlip xmlns:asvg="http://schemas.microsoft.com/office/drawing/2016/SVG/main" r:embed="rId42"/>
                </a:ext>
              </a:extLst>
            </a:blip>
            <a:srcRect/>
            <a:stretch/>
          </p:blipFill>
          <p:spPr>
            <a:xfrm>
              <a:off x="5010531" y="3408426"/>
              <a:ext cx="685902" cy="333475"/>
            </a:xfrm>
            <a:prstGeom prst="rect">
              <a:avLst/>
            </a:prstGeom>
          </p:spPr>
        </p:pic>
        <p:pic>
          <p:nvPicPr>
            <p:cNvPr id="24" name="Image 20" descr="preencoded.png"/>
            <p:cNvPicPr>
              <a:picLocks noChangeAspect="1"/>
            </p:cNvPicPr>
            <p:nvPr/>
          </p:nvPicPr>
          <p:blipFill>
            <a:blip r:embed="rId43">
              <a:extLst>
                <a:ext uri="{96DAC541-7B7A-43D3-8B79-37D633B846F1}">
                  <asvg:svgBlip xmlns:asvg="http://schemas.microsoft.com/office/drawing/2016/SVG/main" r:embed="rId44"/>
                </a:ext>
              </a:extLst>
            </a:blip>
            <a:srcRect/>
            <a:stretch/>
          </p:blipFill>
          <p:spPr>
            <a:xfrm>
              <a:off x="5667756" y="4056126"/>
              <a:ext cx="1076427" cy="333475"/>
            </a:xfrm>
            <a:prstGeom prst="rect">
              <a:avLst/>
            </a:prstGeom>
          </p:spPr>
        </p:pic>
        <p:pic>
          <p:nvPicPr>
            <p:cNvPr id="25" name="Image 21" descr="preencoded.png"/>
            <p:cNvPicPr>
              <a:picLocks noChangeAspect="1"/>
            </p:cNvPicPr>
            <p:nvPr/>
          </p:nvPicPr>
          <p:blipFill>
            <a:blip r:embed="rId45">
              <a:extLst>
                <a:ext uri="{96DAC541-7B7A-43D3-8B79-37D633B846F1}">
                  <asvg:svgBlip xmlns:asvg="http://schemas.microsoft.com/office/drawing/2016/SVG/main" r:embed="rId46"/>
                </a:ext>
              </a:extLst>
            </a:blip>
            <a:srcRect/>
            <a:stretch/>
          </p:blipFill>
          <p:spPr>
            <a:xfrm>
              <a:off x="1819656" y="2484501"/>
              <a:ext cx="952602" cy="1019275"/>
            </a:xfrm>
            <a:prstGeom prst="rect">
              <a:avLst/>
            </a:prstGeom>
          </p:spPr>
        </p:pic>
        <p:pic>
          <p:nvPicPr>
            <p:cNvPr id="26" name="Image 22" descr="preencoded.png"/>
            <p:cNvPicPr>
              <a:picLocks noChangeAspect="1"/>
            </p:cNvPicPr>
            <p:nvPr/>
          </p:nvPicPr>
          <p:blipFill>
            <a:blip r:embed="rId47">
              <a:extLst>
                <a:ext uri="{96DAC541-7B7A-43D3-8B79-37D633B846F1}">
                  <asvg:svgBlip xmlns:asvg="http://schemas.microsoft.com/office/drawing/2016/SVG/main" r:embed="rId48"/>
                </a:ext>
              </a:extLst>
            </a:blip>
            <a:srcRect/>
            <a:stretch/>
          </p:blipFill>
          <p:spPr>
            <a:xfrm>
              <a:off x="3543681" y="4208526"/>
              <a:ext cx="2126577" cy="20253"/>
            </a:xfrm>
            <a:prstGeom prst="rect">
              <a:avLst/>
            </a:prstGeom>
          </p:spPr>
        </p:pic>
        <p:pic>
          <p:nvPicPr>
            <p:cNvPr id="27" name="Image 23" descr="preencoded.png"/>
            <p:cNvPicPr>
              <a:picLocks noChangeAspect="1"/>
            </p:cNvPicPr>
            <p:nvPr/>
          </p:nvPicPr>
          <p:blipFill>
            <a:blip r:embed="rId49">
              <a:extLst>
                <a:ext uri="{96DAC541-7B7A-43D3-8B79-37D633B846F1}">
                  <asvg:svgBlip xmlns:asvg="http://schemas.microsoft.com/office/drawing/2016/SVG/main" r:embed="rId50"/>
                </a:ext>
              </a:extLst>
            </a:blip>
            <a:srcRect/>
            <a:stretch/>
          </p:blipFill>
          <p:spPr>
            <a:xfrm>
              <a:off x="3543681" y="3560826"/>
              <a:ext cx="1468357" cy="20253"/>
            </a:xfrm>
            <a:prstGeom prst="rect">
              <a:avLst/>
            </a:prstGeom>
          </p:spPr>
        </p:pic>
        <p:pic>
          <p:nvPicPr>
            <p:cNvPr id="28" name="Image 24" descr="preencoded.png"/>
            <p:cNvPicPr>
              <a:picLocks noChangeAspect="1"/>
            </p:cNvPicPr>
            <p:nvPr/>
          </p:nvPicPr>
          <p:blipFill>
            <a:blip r:embed="rId51">
              <a:extLst>
                <a:ext uri="{96DAC541-7B7A-43D3-8B79-37D633B846F1}">
                  <asvg:svgBlip xmlns:asvg="http://schemas.microsoft.com/office/drawing/2016/SVG/main" r:embed="rId52"/>
                </a:ext>
              </a:extLst>
            </a:blip>
            <a:srcRect/>
            <a:stretch/>
          </p:blipFill>
          <p:spPr>
            <a:xfrm>
              <a:off x="3543681" y="2675001"/>
              <a:ext cx="617720" cy="20252"/>
            </a:xfrm>
            <a:prstGeom prst="rect">
              <a:avLst/>
            </a:prstGeom>
          </p:spPr>
        </p:pic>
        <p:pic>
          <p:nvPicPr>
            <p:cNvPr id="29" name="Image 25" descr="preencoded.png"/>
            <p:cNvPicPr>
              <a:picLocks noChangeAspect="1"/>
            </p:cNvPicPr>
            <p:nvPr/>
          </p:nvPicPr>
          <p:blipFill>
            <a:blip r:embed="rId53">
              <a:extLst>
                <a:ext uri="{96DAC541-7B7A-43D3-8B79-37D633B846F1}">
                  <asvg:svgBlip xmlns:asvg="http://schemas.microsoft.com/office/drawing/2016/SVG/main" r:embed="rId54"/>
                </a:ext>
              </a:extLst>
            </a:blip>
            <a:srcRect/>
            <a:stretch/>
          </p:blipFill>
          <p:spPr>
            <a:xfrm>
              <a:off x="3543681" y="2179701"/>
              <a:ext cx="222786" cy="20252"/>
            </a:xfrm>
            <a:prstGeom prst="rect">
              <a:avLst/>
            </a:prstGeom>
          </p:spPr>
        </p:pic>
        <p:pic>
          <p:nvPicPr>
            <p:cNvPr id="30" name="Image 26" descr="preencoded.png"/>
            <p:cNvPicPr>
              <a:picLocks noChangeAspect="1"/>
            </p:cNvPicPr>
            <p:nvPr/>
          </p:nvPicPr>
          <p:blipFill>
            <a:blip r:embed="rId55">
              <a:extLst>
                <a:ext uri="{96DAC541-7B7A-43D3-8B79-37D633B846F1}">
                  <asvg:svgBlip xmlns:asvg="http://schemas.microsoft.com/office/drawing/2016/SVG/main" r:embed="rId56"/>
                </a:ext>
              </a:extLst>
            </a:blip>
            <a:srcRect/>
            <a:stretch/>
          </p:blipFill>
          <p:spPr>
            <a:xfrm>
              <a:off x="5686806" y="3560826"/>
              <a:ext cx="131648" cy="20252"/>
            </a:xfrm>
            <a:prstGeom prst="rect">
              <a:avLst/>
            </a:prstGeom>
          </p:spPr>
        </p:pic>
        <p:pic>
          <p:nvPicPr>
            <p:cNvPr id="31" name="Image 27" descr="preencoded.png"/>
            <p:cNvPicPr>
              <a:picLocks noChangeAspect="1"/>
            </p:cNvPicPr>
            <p:nvPr/>
          </p:nvPicPr>
          <p:blipFill>
            <a:blip r:embed="rId57">
              <a:extLst>
                <a:ext uri="{96DAC541-7B7A-43D3-8B79-37D633B846F1}">
                  <asvg:svgBlip xmlns:asvg="http://schemas.microsoft.com/office/drawing/2016/SVG/main" r:embed="rId58"/>
                </a:ext>
              </a:extLst>
            </a:blip>
            <a:srcRect/>
            <a:stretch/>
          </p:blipFill>
          <p:spPr>
            <a:xfrm>
              <a:off x="6734556" y="4208526"/>
              <a:ext cx="324055" cy="20252"/>
            </a:xfrm>
            <a:prstGeom prst="rect">
              <a:avLst/>
            </a:prstGeom>
          </p:spPr>
        </p:pic>
        <p:sp>
          <p:nvSpPr>
            <p:cNvPr id="32" name="Text 0"/>
            <p:cNvSpPr/>
            <p:nvPr/>
          </p:nvSpPr>
          <p:spPr>
            <a:xfrm>
              <a:off x="2010156" y="1852581"/>
              <a:ext cx="561975" cy="51435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ctr">
                <a:lnSpc>
                  <a:spcPts val="1350"/>
                </a:lnSpc>
              </a:pPr>
              <a:r>
                <a:rPr lang="en-US" sz="1050" b="0" i="0" dirty="0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Целевые</a:t>
              </a:r>
              <a:br>
                <a:rPr dirty="0">
                  <a:latin typeface="+mj-lt"/>
                </a:rPr>
              </a:br>
              <a:r>
                <a:rPr lang="en-US" sz="1050" b="0" i="0" dirty="0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уровни</a:t>
              </a:r>
              <a:br>
                <a:rPr dirty="0">
                  <a:latin typeface="+mj-lt"/>
                </a:rPr>
              </a:br>
              <a:r>
                <a:rPr lang="en-US" sz="1050" b="0" i="0" dirty="0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ХС-ЛНП</a:t>
              </a:r>
              <a:endParaRPr lang="en-US" sz="1050" dirty="0">
                <a:latin typeface="+mj-lt"/>
              </a:endParaRPr>
            </a:p>
          </p:txBody>
        </p:sp>
        <p:sp>
          <p:nvSpPr>
            <p:cNvPr id="33" name="Text 1"/>
            <p:cNvSpPr/>
            <p:nvPr/>
          </p:nvSpPr>
          <p:spPr>
            <a:xfrm>
              <a:off x="3723447" y="1487684"/>
              <a:ext cx="733425" cy="17145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l">
                <a:lnSpc>
                  <a:spcPts val="1350"/>
                </a:lnSpc>
              </a:pPr>
              <a:r>
                <a:rPr lang="en-US" sz="1050" b="0" i="0" dirty="0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SCORE &lt;1%</a:t>
              </a:r>
              <a:endParaRPr lang="en-US" sz="1050" dirty="0">
                <a:latin typeface="+mj-lt"/>
              </a:endParaRPr>
            </a:p>
          </p:txBody>
        </p:sp>
        <p:sp>
          <p:nvSpPr>
            <p:cNvPr id="34" name="Text 2"/>
            <p:cNvSpPr/>
            <p:nvPr/>
          </p:nvSpPr>
          <p:spPr>
            <a:xfrm>
              <a:off x="3534156" y="5408353"/>
              <a:ext cx="485775" cy="1715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ctr">
                <a:lnSpc>
                  <a:spcPts val="1350"/>
                </a:lnSpc>
              </a:pPr>
              <a:r>
                <a:rPr lang="en-US" sz="1050" i="0" dirty="0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Низкий</a:t>
              </a:r>
              <a:endParaRPr lang="en-US" sz="1050" dirty="0">
                <a:latin typeface="+mj-lt"/>
              </a:endParaRPr>
            </a:p>
          </p:txBody>
        </p:sp>
        <p:sp>
          <p:nvSpPr>
            <p:cNvPr id="35" name="Text 3"/>
            <p:cNvSpPr/>
            <p:nvPr/>
          </p:nvSpPr>
          <p:spPr>
            <a:xfrm>
              <a:off x="4105656" y="5408353"/>
              <a:ext cx="714375" cy="17145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ctr">
                <a:lnSpc>
                  <a:spcPts val="1350"/>
                </a:lnSpc>
              </a:pPr>
              <a:r>
                <a:rPr lang="en-US" sz="1050" i="0" dirty="0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Умеренный</a:t>
              </a:r>
              <a:endParaRPr lang="en-US" sz="1050" dirty="0">
                <a:latin typeface="+mj-lt"/>
              </a:endParaRPr>
            </a:p>
          </p:txBody>
        </p:sp>
        <p:sp>
          <p:nvSpPr>
            <p:cNvPr id="36" name="Text 4"/>
            <p:cNvSpPr/>
            <p:nvPr/>
          </p:nvSpPr>
          <p:spPr>
            <a:xfrm>
              <a:off x="4953381" y="5408353"/>
              <a:ext cx="552450" cy="1715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ctr">
                <a:lnSpc>
                  <a:spcPts val="1350"/>
                </a:lnSpc>
              </a:pPr>
              <a:r>
                <a:rPr lang="en-US" sz="1050" i="0" dirty="0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Высокий</a:t>
              </a:r>
              <a:endParaRPr lang="en-US" sz="1050" dirty="0">
                <a:latin typeface="+mj-lt"/>
              </a:endParaRPr>
            </a:p>
          </p:txBody>
        </p:sp>
        <p:sp>
          <p:nvSpPr>
            <p:cNvPr id="37" name="Text 5"/>
            <p:cNvSpPr/>
            <p:nvPr/>
          </p:nvSpPr>
          <p:spPr>
            <a:xfrm>
              <a:off x="5620131" y="5408353"/>
              <a:ext cx="542925" cy="34290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ctr">
                <a:lnSpc>
                  <a:spcPts val="1350"/>
                </a:lnSpc>
              </a:pPr>
              <a:r>
                <a:rPr lang="en-US" sz="1050" i="0" dirty="0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Очень</a:t>
              </a:r>
              <a:br>
                <a:rPr dirty="0">
                  <a:latin typeface="+mj-lt"/>
                </a:rPr>
              </a:br>
              <a:r>
                <a:rPr lang="en-US" sz="1050" i="0" dirty="0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высокий</a:t>
              </a:r>
              <a:endParaRPr lang="en-US" sz="1050" dirty="0">
                <a:latin typeface="+mj-lt"/>
              </a:endParaRPr>
            </a:p>
          </p:txBody>
        </p:sp>
        <p:sp>
          <p:nvSpPr>
            <p:cNvPr id="38" name="Text 6"/>
            <p:cNvSpPr/>
            <p:nvPr/>
          </p:nvSpPr>
          <p:spPr>
            <a:xfrm>
              <a:off x="6324981" y="5408353"/>
              <a:ext cx="599694" cy="1715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ctr">
                <a:lnSpc>
                  <a:spcPts val="1350"/>
                </a:lnSpc>
              </a:pPr>
              <a:r>
                <a:rPr lang="en-US" sz="1200" b="1" i="0" dirty="0">
                  <a:solidFill>
                    <a:srgbClr val="000000"/>
                  </a:solidFill>
                  <a:latin typeface="Trebuchet MS" panose="020B0603020202020204" pitchFamily="34" charset="0"/>
                  <a:ea typeface="Circe Bold" pitchFamily="34" charset="-122"/>
                  <a:cs typeface="Circe Bold" pitchFamily="34" charset="-120"/>
                </a:rPr>
                <a:t>СС риск</a:t>
              </a:r>
              <a:endParaRPr lang="en-US" sz="1200" dirty="0">
                <a:latin typeface="Trebuchet MS" panose="020B0603020202020204" pitchFamily="34" charset="0"/>
              </a:endParaRPr>
            </a:p>
          </p:txBody>
        </p:sp>
        <p:sp>
          <p:nvSpPr>
            <p:cNvPr id="39" name="Text 7"/>
            <p:cNvSpPr/>
            <p:nvPr/>
          </p:nvSpPr>
          <p:spPr>
            <a:xfrm>
              <a:off x="4818880" y="1480250"/>
              <a:ext cx="2558235" cy="56715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171450" indent="-171450" algn="l">
                <a:lnSpc>
                  <a:spcPts val="1350"/>
                </a:lnSpc>
                <a:buFont typeface="Arial" panose="020B0604020202020204" pitchFamily="34" charset="0"/>
                <a:buChar char="•"/>
              </a:pPr>
              <a:r>
                <a:rPr lang="en-US" sz="1050" b="0" i="0" dirty="0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SCORE ≥1% и &lt;5% 
Молодые пациенты  (СД1 &lt;35 лет; СД2 &lt;50 лет) с длительностью СД &lt;10 лет и без других ФР</a:t>
              </a:r>
              <a:endParaRPr lang="en-US" sz="1050" dirty="0">
                <a:latin typeface="+mj-lt"/>
              </a:endParaRPr>
            </a:p>
          </p:txBody>
        </p:sp>
        <p:sp>
          <p:nvSpPr>
            <p:cNvPr id="40" name="Text 8"/>
            <p:cNvSpPr/>
            <p:nvPr/>
          </p:nvSpPr>
          <p:spPr>
            <a:xfrm>
              <a:off x="5940094" y="2424731"/>
              <a:ext cx="3851606" cy="154305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171450" indent="-171450" algn="l">
                <a:lnSpc>
                  <a:spcPts val="1350"/>
                </a:lnSpc>
                <a:buFont typeface="Arial" panose="020B0604020202020204" pitchFamily="34" charset="0"/>
                <a:buChar char="•"/>
              </a:pPr>
              <a:r>
                <a:rPr lang="en-US" sz="1050" b="0" i="0" dirty="0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SCORE ≥5% и &lt;10% 
Значительное повышение отдельных ФР, в особенности ОХ &gt;8 ммоль/л или ХС-ЛПНП &gt;4,9 ммоль/л или </a:t>
              </a:r>
              <a:br>
                <a:rPr dirty="0">
                  <a:latin typeface="+mj-lt"/>
                </a:rPr>
              </a:br>
              <a:r>
                <a:rPr lang="en-US" sz="1050" b="0" i="0" dirty="0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АД ≥180/110 мм/Hg 
СГХС без других ФР
Умеренная ХБП (СКФ 30–59 мл/мин/1,73 м2) 
СД без поражения органов-мишеней, но при длительности ≥10 лет или при наличии других факторов риска</a:t>
              </a:r>
              <a:endParaRPr lang="en-US" sz="1050" dirty="0">
                <a:latin typeface="+mj-lt"/>
              </a:endParaRPr>
            </a:p>
          </p:txBody>
        </p:sp>
        <p:sp>
          <p:nvSpPr>
            <p:cNvPr id="41" name="Text 9"/>
            <p:cNvSpPr/>
            <p:nvPr/>
          </p:nvSpPr>
          <p:spPr>
            <a:xfrm>
              <a:off x="7159719" y="4188573"/>
              <a:ext cx="2710467" cy="171450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171450" indent="-171450" algn="l">
                <a:lnSpc>
                  <a:spcPts val="1350"/>
                </a:lnSpc>
                <a:buFont typeface="Arial" panose="020B0604020202020204" pitchFamily="34" charset="0"/>
                <a:buChar char="•"/>
              </a:pPr>
              <a:r>
                <a:rPr lang="en-US" sz="1050" b="0" i="0" dirty="0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АССЗ (клинически или по данным визуализации)
SCORE ≥10% 
СГХС с АССЗ или другими ФР 
Тяжелая ХБП</a:t>
              </a:r>
              <a:br>
                <a:rPr dirty="0">
                  <a:latin typeface="+mj-lt"/>
                </a:rPr>
              </a:br>
              <a:r>
                <a:rPr lang="en-US" sz="1050" b="0" i="0" dirty="0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(СКФ &lt;30мл/мин/1,73 м2) 
СД с поражением органов-мишеней или ≥3 большими ФР; или СД1 с </a:t>
              </a:r>
              <a:r>
                <a:rPr lang="en-US" sz="1050" b="0" i="0" dirty="0" err="1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ранним</a:t>
              </a:r>
              <a:r>
                <a:rPr lang="en-US" sz="1050" b="0" i="0" dirty="0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 </a:t>
              </a:r>
              <a:r>
                <a:rPr lang="en-US" sz="1050" b="0" i="0" dirty="0" err="1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началом</a:t>
              </a:r>
              <a:r>
                <a:rPr lang="en-US" sz="1050" b="0" i="0" dirty="0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 и длительностью &gt;20 лет)</a:t>
              </a:r>
              <a:endParaRPr lang="en-US" sz="1050" dirty="0">
                <a:latin typeface="+mj-lt"/>
              </a:endParaRPr>
            </a:p>
          </p:txBody>
        </p:sp>
        <p:sp>
          <p:nvSpPr>
            <p:cNvPr id="42" name="Text 10"/>
            <p:cNvSpPr/>
            <p:nvPr/>
          </p:nvSpPr>
          <p:spPr>
            <a:xfrm>
              <a:off x="3829431" y="2105406"/>
              <a:ext cx="485775" cy="17145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ctr">
                <a:lnSpc>
                  <a:spcPts val="1350"/>
                </a:lnSpc>
              </a:pPr>
              <a:r>
                <a:rPr lang="en-US" sz="1050" b="0" i="0" dirty="0">
                  <a:solidFill>
                    <a:srgbClr val="FFFFFF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Низкий</a:t>
              </a:r>
              <a:endParaRPr lang="en-US" sz="1050" dirty="0">
                <a:latin typeface="+mj-lt"/>
              </a:endParaRPr>
            </a:p>
          </p:txBody>
        </p:sp>
        <p:sp>
          <p:nvSpPr>
            <p:cNvPr id="43" name="Text 11"/>
            <p:cNvSpPr/>
            <p:nvPr/>
          </p:nvSpPr>
          <p:spPr>
            <a:xfrm>
              <a:off x="2943606" y="2024394"/>
              <a:ext cx="523875" cy="34290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ctr">
                <a:lnSpc>
                  <a:spcPts val="1350"/>
                </a:lnSpc>
              </a:pPr>
              <a:r>
                <a:rPr lang="en-US" sz="1000" b="0" i="0" dirty="0">
                  <a:solidFill>
                    <a:srgbClr val="FFFFFF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3,0</a:t>
              </a:r>
              <a:br>
                <a:rPr sz="1600" dirty="0">
                  <a:latin typeface="+mj-lt"/>
                </a:rPr>
              </a:br>
              <a:r>
                <a:rPr lang="en-US" sz="1000" b="0" i="0" dirty="0">
                  <a:solidFill>
                    <a:srgbClr val="FFFFFF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ммоль/л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44" name="Text 12"/>
            <p:cNvSpPr/>
            <p:nvPr/>
          </p:nvSpPr>
          <p:spPr>
            <a:xfrm>
              <a:off x="2943606" y="2520596"/>
              <a:ext cx="523875" cy="34290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ctr">
                <a:lnSpc>
                  <a:spcPts val="1350"/>
                </a:lnSpc>
              </a:pPr>
              <a:r>
                <a:rPr lang="en-US" sz="1000" b="0" i="0" dirty="0">
                  <a:solidFill>
                    <a:srgbClr val="FFFFFF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2,6</a:t>
              </a:r>
              <a:br>
                <a:rPr sz="1600">
                  <a:latin typeface="+mj-lt"/>
                </a:rPr>
              </a:br>
              <a:r>
                <a:rPr lang="en-US" sz="1000" b="0" i="0" dirty="0">
                  <a:solidFill>
                    <a:srgbClr val="FFFFFF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ммоль/л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45" name="Text 13"/>
            <p:cNvSpPr/>
            <p:nvPr/>
          </p:nvSpPr>
          <p:spPr>
            <a:xfrm>
              <a:off x="2943606" y="3411735"/>
              <a:ext cx="523875" cy="34290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ctr">
                <a:lnSpc>
                  <a:spcPts val="1350"/>
                </a:lnSpc>
              </a:pPr>
              <a:r>
                <a:rPr lang="en-US" sz="1000" b="0" i="0" dirty="0">
                  <a:solidFill>
                    <a:srgbClr val="FFFFFF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1,8</a:t>
              </a:r>
              <a:br>
                <a:rPr sz="1600">
                  <a:latin typeface="+mj-lt"/>
                </a:rPr>
              </a:br>
              <a:r>
                <a:rPr lang="en-US" sz="1000" b="0" i="0" dirty="0">
                  <a:solidFill>
                    <a:srgbClr val="FFFFFF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ммоль/л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46" name="Text 14"/>
            <p:cNvSpPr/>
            <p:nvPr/>
          </p:nvSpPr>
          <p:spPr>
            <a:xfrm>
              <a:off x="2943606" y="4059837"/>
              <a:ext cx="523875" cy="34290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ctr">
                <a:lnSpc>
                  <a:spcPts val="1350"/>
                </a:lnSpc>
              </a:pPr>
              <a:r>
                <a:rPr lang="en-US" sz="1000" b="0" i="0" dirty="0">
                  <a:solidFill>
                    <a:srgbClr val="FFFFFF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1,4</a:t>
              </a:r>
              <a:br>
                <a:rPr sz="1600">
                  <a:latin typeface="+mj-lt"/>
                </a:rPr>
              </a:br>
              <a:r>
                <a:rPr lang="en-US" sz="1000" b="0" i="0" dirty="0">
                  <a:solidFill>
                    <a:srgbClr val="FFFFFF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ммоль/л</a:t>
              </a:r>
              <a:endParaRPr lang="en-US" sz="1000" dirty="0">
                <a:latin typeface="+mj-lt"/>
              </a:endParaRPr>
            </a:p>
          </p:txBody>
        </p:sp>
        <p:sp>
          <p:nvSpPr>
            <p:cNvPr id="47" name="Text 15"/>
            <p:cNvSpPr/>
            <p:nvPr/>
          </p:nvSpPr>
          <p:spPr>
            <a:xfrm>
              <a:off x="4229481" y="2601609"/>
              <a:ext cx="714375" cy="17145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ctr">
                <a:lnSpc>
                  <a:spcPts val="1350"/>
                </a:lnSpc>
              </a:pPr>
              <a:r>
                <a:rPr lang="en-US" sz="1050" b="0" i="0" dirty="0">
                  <a:solidFill>
                    <a:srgbClr val="FFFFFF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Умеренный</a:t>
              </a:r>
              <a:endParaRPr lang="en-US" sz="1050" dirty="0">
                <a:latin typeface="+mj-lt"/>
              </a:endParaRPr>
            </a:p>
          </p:txBody>
        </p:sp>
        <p:sp>
          <p:nvSpPr>
            <p:cNvPr id="48" name="Text 16"/>
            <p:cNvSpPr/>
            <p:nvPr/>
          </p:nvSpPr>
          <p:spPr>
            <a:xfrm>
              <a:off x="5077206" y="3492748"/>
              <a:ext cx="552450" cy="17145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ctr">
                <a:lnSpc>
                  <a:spcPts val="1350"/>
                </a:lnSpc>
              </a:pPr>
              <a:r>
                <a:rPr lang="en-US" sz="1050" b="0" i="0" dirty="0">
                  <a:solidFill>
                    <a:srgbClr val="FFFFFF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Высокий</a:t>
              </a:r>
              <a:endParaRPr lang="en-US" sz="1050" dirty="0">
                <a:latin typeface="+mj-lt"/>
              </a:endParaRPr>
            </a:p>
          </p:txBody>
        </p:sp>
        <p:sp>
          <p:nvSpPr>
            <p:cNvPr id="49" name="Text 17"/>
            <p:cNvSpPr/>
            <p:nvPr/>
          </p:nvSpPr>
          <p:spPr>
            <a:xfrm>
              <a:off x="5734431" y="4140848"/>
              <a:ext cx="942975" cy="17145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ctr">
                <a:lnSpc>
                  <a:spcPts val="1350"/>
                </a:lnSpc>
              </a:pPr>
              <a:r>
                <a:rPr lang="en-US" sz="1050" b="0" i="0" dirty="0">
                  <a:solidFill>
                    <a:srgbClr val="FFFFFF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Очень высокий</a:t>
              </a:r>
              <a:endParaRPr lang="en-US" sz="1050" dirty="0">
                <a:latin typeface="+mj-lt"/>
              </a:endParaRPr>
            </a:p>
          </p:txBody>
        </p:sp>
        <p:sp>
          <p:nvSpPr>
            <p:cNvPr id="50" name="Text 18"/>
            <p:cNvSpPr/>
            <p:nvPr/>
          </p:nvSpPr>
          <p:spPr>
            <a:xfrm>
              <a:off x="1886331" y="2565513"/>
              <a:ext cx="819150" cy="85725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ctr">
                <a:lnSpc>
                  <a:spcPts val="1350"/>
                </a:lnSpc>
              </a:pPr>
              <a:r>
                <a:rPr lang="en-US" sz="1050" b="0" i="0" dirty="0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+
снижение</a:t>
              </a:r>
              <a:br>
                <a:rPr dirty="0">
                  <a:latin typeface="+mj-lt"/>
                </a:rPr>
              </a:br>
              <a:r>
                <a:rPr lang="en-US" sz="1050" b="0" i="0" dirty="0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ХС-ЛНП</a:t>
              </a:r>
              <a:br>
                <a:rPr dirty="0">
                  <a:latin typeface="+mj-lt"/>
                </a:rPr>
              </a:br>
              <a:r>
                <a:rPr lang="en-US" sz="1050" b="0" i="0" dirty="0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на 50%</a:t>
              </a:r>
              <a:br>
                <a:rPr dirty="0">
                  <a:latin typeface="+mj-lt"/>
                </a:rPr>
              </a:br>
              <a:r>
                <a:rPr lang="en-US" sz="1050" b="0" i="0" dirty="0">
                  <a:solidFill>
                    <a:srgbClr val="000000"/>
                  </a:solidFill>
                  <a:latin typeface="+mj-lt"/>
                  <a:ea typeface="Circe Regular" pitchFamily="34" charset="-122"/>
                  <a:cs typeface="Circe Regular" pitchFamily="34" charset="-120"/>
                </a:rPr>
                <a:t>от исходного</a:t>
              </a:r>
              <a:endParaRPr lang="en-US" sz="1050" dirty="0">
                <a:latin typeface="+mj-lt"/>
              </a:endParaRPr>
            </a:p>
          </p:txBody>
        </p:sp>
      </p:grpSp>
      <p:sp>
        <p:nvSpPr>
          <p:cNvPr id="53" name="Заголовок 52"/>
          <p:cNvSpPr>
            <a:spLocks noGrp="1"/>
          </p:cNvSpPr>
          <p:nvPr>
            <p:ph type="title"/>
          </p:nvPr>
        </p:nvSpPr>
        <p:spPr>
          <a:xfrm>
            <a:off x="312420" y="154005"/>
            <a:ext cx="11567160" cy="985720"/>
          </a:xfrm>
        </p:spPr>
        <p:txBody>
          <a:bodyPr>
            <a:noAutofit/>
          </a:bodyPr>
          <a:lstStyle/>
          <a:p>
            <a:r>
              <a:rPr lang="ru-RU" sz="2400" b="1" dirty="0">
                <a:effectLst/>
              </a:rPr>
              <a:t>Категории сердечно-сосудистого риска и целевые уровни ХС-ЛНП: рекомендации ESC/EAS (2019 г.)</a:t>
            </a:r>
            <a:r>
              <a:rPr lang="ru-RU" sz="2400" b="1" baseline="30000" dirty="0">
                <a:effectLst/>
              </a:rPr>
              <a:t>1</a:t>
            </a:r>
            <a:endParaRPr lang="ru-RU" sz="2400" b="1" baseline="30000" dirty="0"/>
          </a:p>
        </p:txBody>
      </p:sp>
      <p:sp>
        <p:nvSpPr>
          <p:cNvPr id="55" name="TextBox 54"/>
          <p:cNvSpPr txBox="1"/>
          <p:nvPr/>
        </p:nvSpPr>
        <p:spPr>
          <a:xfrm>
            <a:off x="312420" y="6126213"/>
            <a:ext cx="115682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ХС-ЛНП – холестерин липопротеинов низкой плотности; СД – сахарный диабет;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ОХ – общий холестерин; СГХС – семейная </a:t>
            </a:r>
            <a:r>
              <a:rPr lang="ru-RU" sz="800" dirty="0" err="1">
                <a:solidFill>
                  <a:schemeClr val="bg1">
                    <a:lumMod val="50000"/>
                  </a:schemeClr>
                </a:solidFill>
                <a:effectLst/>
              </a:rPr>
              <a:t>гиперхолестеринемия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; АССЗ – атеросклеротическое сердечно-сосудистое заболевание; </a:t>
            </a:r>
            <a:b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</a:b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ФР – фактор риска; СКФ – скорость клубочковой фильтрации; ХБП – хроническая болезнь почек. </a:t>
            </a:r>
            <a:endParaRPr lang="ru-RU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12420" y="6475844"/>
            <a:ext cx="11568227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2019 ESC/EAS Guidelines for the management of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  <a:effectLst/>
              </a:rPr>
              <a:t>dyslipidaemias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: lipid modification to reduce cardiovascular risk (European Heart Journal 2019 -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  <a:effectLst/>
              </a:rPr>
              <a:t>doi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: 10.1093/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  <a:effectLst/>
              </a:rPr>
              <a:t>eurheartj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/ehz455).</a:t>
            </a:r>
            <a:endParaRPr lang="ru-RU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312421" y="-1"/>
            <a:ext cx="11567158" cy="120810"/>
          </a:xfrm>
          <a:prstGeom prst="rect">
            <a:avLst/>
          </a:prstGeom>
          <a:solidFill>
            <a:srgbClr val="015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0329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309</Words>
  <Application>Microsoft Office PowerPoint</Application>
  <PresentationFormat>Широкоэкранный</PresentationFormat>
  <Paragraphs>22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Тема Office</vt:lpstr>
      <vt:lpstr>Категории сердечно-сосудистого риска и целевые уровни ХС-ЛНП: рекомендации ESC/EAS (2019 г.)1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Категории сердечно-сосудистого риска и целевые уровни ХС-ЛНП: рекомендации ESC/EAS (2019 г.)1</dc:title>
  <dc:creator>Evgeniya Vorobyova</dc:creator>
  <cp:lastModifiedBy>Evgeniya Vorobyova</cp:lastModifiedBy>
  <cp:revision>1</cp:revision>
  <dcterms:created xsi:type="dcterms:W3CDTF">2022-07-20T07:32:15Z</dcterms:created>
  <dcterms:modified xsi:type="dcterms:W3CDTF">2022-07-20T07:33:28Z</dcterms:modified>
</cp:coreProperties>
</file>